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5" r:id="rId1"/>
  </p:sldMasterIdLst>
  <p:sldIdLst>
    <p:sldId id="256" r:id="rId2"/>
    <p:sldId id="258" r:id="rId3"/>
    <p:sldId id="268" r:id="rId4"/>
    <p:sldId id="308" r:id="rId5"/>
    <p:sldId id="259" r:id="rId6"/>
    <p:sldId id="290" r:id="rId7"/>
    <p:sldId id="278" r:id="rId8"/>
    <p:sldId id="289" r:id="rId9"/>
    <p:sldId id="288" r:id="rId10"/>
    <p:sldId id="280" r:id="rId11"/>
    <p:sldId id="282" r:id="rId12"/>
    <p:sldId id="284" r:id="rId13"/>
    <p:sldId id="286" r:id="rId14"/>
    <p:sldId id="283" r:id="rId15"/>
    <p:sldId id="299" r:id="rId16"/>
    <p:sldId id="306" r:id="rId17"/>
    <p:sldId id="309" r:id="rId18"/>
    <p:sldId id="311" r:id="rId19"/>
    <p:sldId id="310" r:id="rId20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57" d="100"/>
          <a:sy n="57" d="100"/>
        </p:scale>
        <p:origin x="-114" y="-7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橢圓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5" name="橢圓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zh-TW" altLang="en-US" smtClean="0"/>
              <a:t>按一下以編輯母片副標題樣式</a:t>
            </a:r>
            <a:endParaRPr lang="en-US"/>
          </a:p>
        </p:txBody>
      </p:sp>
      <p:sp>
        <p:nvSpPr>
          <p:cNvPr id="6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95947E0-BF6E-42DE-B37D-A75E79E1B57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7A668-0B95-4133-AB50-F3C20E13D6F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8A461-FFC6-4459-8FF1-3247FBCDAC5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E6B10-9805-4094-9D13-F98D252CD79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5" name="矩形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6" name="橢圓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7" name="橢圓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8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1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A155E5-037B-454A-BEF6-21D3202FF34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88D90-244F-40EA-A29B-0600C1633E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9A977ED-2F8D-46D1-BD1A-D5890195FA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日期版面配置區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BB6B1-E110-46B4-B60C-21176748887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3" name="矩形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4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A439BA3-33D0-46E7-AD05-03F9BD1B811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7074E8B-26B8-4A79-BFF1-CC50574618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kumimoji="0" lang="en-US" sz="3200">
              <a:latin typeface="+mn-lt"/>
              <a:ea typeface="+mn-ea"/>
            </a:endParaRPr>
          </a:p>
        </p:txBody>
      </p:sp>
      <p:sp>
        <p:nvSpPr>
          <p:cNvPr id="6" name="流程圖: 程序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7" name="流程圖: 程序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zh-TW" altLang="en-US" noProof="0" smtClean="0"/>
              <a:t>按一下圖示以新增圖片</a:t>
            </a:r>
            <a:endParaRPr lang="en-US" noProof="0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8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10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48047B1-E482-4BAE-8B9C-AF4C3A8AAEC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033" name="文字版面配置區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smtClean="0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A4EF087C-3B0F-420B-85AF-4400A92D690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5" name="矩形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1" r:id="rId1"/>
    <p:sldLayoutId id="2147484096" r:id="rId2"/>
    <p:sldLayoutId id="2147484102" r:id="rId3"/>
    <p:sldLayoutId id="2147484097" r:id="rId4"/>
    <p:sldLayoutId id="2147484103" r:id="rId5"/>
    <p:sldLayoutId id="2147484098" r:id="rId6"/>
    <p:sldLayoutId id="2147484104" r:id="rId7"/>
    <p:sldLayoutId id="2147484105" r:id="rId8"/>
    <p:sldLayoutId id="2147484106" r:id="rId9"/>
    <p:sldLayoutId id="2147484099" r:id="rId10"/>
    <p:sldLayoutId id="214748410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 pitchFamily="34" charset="-12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job.taiwanjobs.gov.tw/" TargetMode="External"/><Relationship Id="rId2" Type="http://schemas.openxmlformats.org/officeDocument/2006/relationships/hyperlink" Target="https://emps.wda.gov.tw/Internet/Index/service-locations.aspx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88" y="2708275"/>
            <a:ext cx="7167562" cy="19431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r" eaLnBrk="1" hangingPunct="1">
              <a:defRPr/>
            </a:pPr>
            <a:r>
              <a:rPr lang="zh-TW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工作體驗營</a:t>
            </a:r>
            <a:r>
              <a:rPr lang="en-US" altLang="zh-TW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altLang="zh-TW" sz="4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altLang="zh-TW" sz="4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zh-TW" altLang="en-US" sz="4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求職技巧與求職管道的應用</a:t>
            </a:r>
            <a:endParaRPr lang="zh-TW" altLang="en-US" sz="22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19588" y="4797425"/>
            <a:ext cx="4824412" cy="1657350"/>
          </a:xfrm>
        </p:spPr>
        <p:txBody>
          <a:bodyPr/>
          <a:lstStyle/>
          <a:p>
            <a:pPr marL="26988" algn="ctr" eaLnBrk="1" hangingPunct="1"/>
            <a:r>
              <a:rPr lang="zh-TW" altLang="en-US" sz="2800" smtClean="0">
                <a:solidFill>
                  <a:srgbClr val="320E04"/>
                </a:solidFill>
              </a:rPr>
              <a:t>臺中榮總埔里分院</a:t>
            </a:r>
          </a:p>
          <a:p>
            <a:pPr marL="26988" algn="ctr" eaLnBrk="1" hangingPunct="1"/>
            <a:r>
              <a:rPr lang="zh-TW" altLang="en-US" sz="2800" smtClean="0">
                <a:solidFill>
                  <a:srgbClr val="320E04"/>
                </a:solidFill>
              </a:rPr>
              <a:t>職能治療師</a:t>
            </a:r>
          </a:p>
          <a:p>
            <a:pPr marL="26988" algn="ctr" eaLnBrk="1" hangingPunct="1"/>
            <a:r>
              <a:rPr lang="zh-TW" altLang="en-US" sz="2800" smtClean="0">
                <a:solidFill>
                  <a:srgbClr val="320E04"/>
                </a:solidFill>
              </a:rPr>
              <a:t>吳淑玲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>
                <a:solidFill>
                  <a:schemeClr val="tx2">
                    <a:satMod val="130000"/>
                  </a:schemeClr>
                </a:solidFill>
              </a:rPr>
              <a:t>求職管道：公立就業服務機構</a:t>
            </a:r>
            <a:endParaRPr lang="zh-TW" alt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560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pic>
        <p:nvPicPr>
          <p:cNvPr id="2560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68413"/>
            <a:ext cx="9144000" cy="558958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>
                <a:solidFill>
                  <a:schemeClr val="tx2">
                    <a:satMod val="130000"/>
                  </a:schemeClr>
                </a:solidFill>
              </a:rPr>
              <a:t>求職管道：企業官網</a:t>
            </a:r>
            <a:endParaRPr lang="zh-TW" alt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765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許多企業都會以自己官網的徵才頁面為主。有些大公司有完善的線上系統，就不會在其他的求職平台、求職網上刊登職缺。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>
                <a:solidFill>
                  <a:schemeClr val="tx2">
                    <a:satMod val="130000"/>
                  </a:schemeClr>
                </a:solidFill>
              </a:rPr>
              <a:t>求職管道：熟人介紹</a:t>
            </a:r>
            <a:endParaRPr lang="zh-TW" alt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969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人脈在這個時候就很重要了，許多企業獎勵內部員工引薦新人入門，但仍有一定程序。</a:t>
            </a:r>
            <a:endParaRPr lang="en-US" altLang="zh-TW" smtClean="0"/>
          </a:p>
          <a:p>
            <a:pPr eaLnBrk="1" hangingPunct="1"/>
            <a:r>
              <a:rPr lang="zh-TW" altLang="en-US" smtClean="0"/>
              <a:t>但是對社會新鮮人而言，這種工作的求職陷阱相對減低，不失為求職的最佳方法之一。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>
                <a:solidFill>
                  <a:schemeClr val="tx2">
                    <a:satMod val="130000"/>
                  </a:schemeClr>
                </a:solidFill>
              </a:rPr>
              <a:t>求職管道：參加考試</a:t>
            </a:r>
            <a:endParaRPr lang="zh-TW" alt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072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/>
              <a:t>如：公職考試（高普考），空服員考試。</a:t>
            </a:r>
          </a:p>
          <a:p>
            <a:pPr eaLnBrk="1" hangingPunct="1"/>
            <a:endParaRPr lang="en-US" altLang="zh-TW" dirty="0" smtClean="0"/>
          </a:p>
          <a:p>
            <a:pPr eaLnBrk="1" hangingPunct="1"/>
            <a:r>
              <a:rPr lang="zh-TW" altLang="en-US" dirty="0" smtClean="0"/>
              <a:t>公家機關的薪資雖然不高，但福利好，也比較穩定，不失為一條管道。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>
                <a:solidFill>
                  <a:schemeClr val="tx2">
                    <a:satMod val="130000"/>
                  </a:schemeClr>
                </a:solidFill>
              </a:rPr>
              <a:t>求職管道：報章廣告</a:t>
            </a:r>
            <a:endParaRPr lang="zh-TW" alt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867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各種職務需求都有，而且訊息都是公開的，然而其中隱藏不少求職的陷阱，求職者（尤其是社會新鮮人）更應該特別謹慎注意。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求職陷阱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巧立名目的收費</a:t>
            </a:r>
            <a:endParaRPr lang="en-US" altLang="zh-TW" dirty="0" smtClean="0"/>
          </a:p>
          <a:p>
            <a:r>
              <a:rPr lang="zh-TW" altLang="en-US" dirty="0" smtClean="0"/>
              <a:t>騙取個資、人頭帳戶</a:t>
            </a:r>
            <a:endParaRPr lang="en-US" altLang="zh-TW" dirty="0" smtClean="0"/>
          </a:p>
          <a:p>
            <a:r>
              <a:rPr lang="zh-TW" altLang="en-US" dirty="0" smtClean="0"/>
              <a:t>直銷或「培訓貸」</a:t>
            </a:r>
            <a:endParaRPr lang="en-US" altLang="zh-TW" dirty="0" smtClean="0"/>
          </a:p>
          <a:p>
            <a:r>
              <a:rPr lang="zh-TW" altLang="en-US" dirty="0" smtClean="0"/>
              <a:t>職位調包</a:t>
            </a:r>
            <a:endParaRPr lang="en-US" altLang="zh-TW" dirty="0" smtClean="0"/>
          </a:p>
          <a:p>
            <a:r>
              <a:rPr lang="zh-TW" altLang="en-US" dirty="0" smtClean="0"/>
              <a:t>海外高薪誘惑</a:t>
            </a:r>
            <a:endParaRPr lang="en-US" altLang="zh-TW" dirty="0" smtClean="0"/>
          </a:p>
          <a:p>
            <a:r>
              <a:rPr lang="zh-TW" altLang="en-US" dirty="0" smtClean="0"/>
              <a:t>不合法試用期或契約陷阱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求職防詐重點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4861520"/>
          </a:xfrm>
        </p:spPr>
        <p:txBody>
          <a:bodyPr/>
          <a:lstStyle/>
          <a:p>
            <a:pPr>
              <a:buNone/>
            </a:pPr>
            <a:r>
              <a:rPr lang="zh-TW" altLang="en-US" dirty="0" smtClean="0"/>
              <a:t>三要七不原則：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•  </a:t>
            </a:r>
            <a:r>
              <a:rPr lang="zh-TW" altLang="en-US" dirty="0" smtClean="0"/>
              <a:t>要陪同、要查證、要存疑</a:t>
            </a:r>
          </a:p>
          <a:p>
            <a:pPr marL="442913" indent="-360363">
              <a:buNone/>
            </a:pPr>
            <a:r>
              <a:rPr lang="en-US" altLang="zh-TW" dirty="0" smtClean="0"/>
              <a:t>•  </a:t>
            </a:r>
            <a:r>
              <a:rPr lang="zh-TW" altLang="en-US" dirty="0" smtClean="0"/>
              <a:t>不繳錢、不辦卡、不購買、不簽約、證件不離身、不喝不明飲料、不非法工作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 algn="r">
              <a:buNone/>
            </a:pPr>
            <a:r>
              <a:rPr lang="zh-TW" altLang="en-US" dirty="0" smtClean="0"/>
              <a:t>（勞動部）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實際搜尋 求職管道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hlinkClick r:id="rId2"/>
              </a:rPr>
              <a:t>勞動部勞動力發展署 </a:t>
            </a:r>
            <a:r>
              <a:rPr lang="en-US" altLang="zh-TW" dirty="0" smtClean="0">
                <a:hlinkClick r:id="rId2"/>
              </a:rPr>
              <a:t>- </a:t>
            </a:r>
            <a:r>
              <a:rPr lang="zh-TW" altLang="en-US" dirty="0" smtClean="0">
                <a:hlinkClick r:id="rId2"/>
              </a:rPr>
              <a:t>就業服務 </a:t>
            </a:r>
            <a:r>
              <a:rPr lang="en-US" altLang="zh-TW" dirty="0" smtClean="0">
                <a:hlinkClick r:id="rId2"/>
              </a:rPr>
              <a:t>-- </a:t>
            </a:r>
            <a:r>
              <a:rPr lang="zh-TW" altLang="en-US" dirty="0" smtClean="0">
                <a:hlinkClick r:id="rId2"/>
              </a:rPr>
              <a:t>服務據點及客服專線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>
                <a:hlinkClick r:id="rId3"/>
              </a:rPr>
              <a:t>台灣就業通 </a:t>
            </a:r>
            <a:r>
              <a:rPr lang="en-US" altLang="zh-TW" dirty="0" smtClean="0">
                <a:hlinkClick r:id="rId3"/>
              </a:rPr>
              <a:t>- </a:t>
            </a:r>
            <a:r>
              <a:rPr lang="zh-TW" altLang="en-US" dirty="0" smtClean="0">
                <a:hlinkClick r:id="rId3"/>
              </a:rPr>
              <a:t>找工作</a:t>
            </a:r>
            <a:endParaRPr lang="en-US" altLang="zh-TW" dirty="0" smtClean="0"/>
          </a:p>
          <a:p>
            <a:endParaRPr lang="en-US" altLang="zh-TW" dirty="0" smtClean="0">
              <a:solidFill>
                <a:schemeClr val="tx2">
                  <a:satMod val="130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tx2">
                    <a:satMod val="130000"/>
                  </a:schemeClr>
                </a:solidFill>
              </a:rPr>
              <a:t>企業官網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 smtClean="0"/>
              <a:t>職場適應與支持資源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b="1" dirty="0" smtClean="0"/>
              <a:t>政府</a:t>
            </a:r>
            <a:r>
              <a:rPr lang="zh-TW" altLang="zh-TW" b="1" dirty="0" smtClean="0"/>
              <a:t>就業</a:t>
            </a:r>
            <a:r>
              <a:rPr lang="zh-TW" altLang="zh-TW" b="1" dirty="0" smtClean="0"/>
              <a:t>服務</a:t>
            </a:r>
            <a:endParaRPr lang="en-US" altLang="zh-TW" b="1" dirty="0" smtClean="0"/>
          </a:p>
          <a:p>
            <a:r>
              <a:rPr lang="zh-TW" altLang="zh-TW" b="1" dirty="0" smtClean="0"/>
              <a:t>職</a:t>
            </a:r>
            <a:r>
              <a:rPr lang="zh-TW" altLang="zh-TW" b="1" dirty="0" smtClean="0"/>
              <a:t>場適應</a:t>
            </a:r>
            <a:r>
              <a:rPr lang="zh-TW" altLang="zh-TW" b="1" dirty="0" smtClean="0"/>
              <a:t>支持</a:t>
            </a:r>
            <a:endParaRPr lang="en-US" altLang="zh-TW" b="1" dirty="0" smtClean="0"/>
          </a:p>
          <a:p>
            <a:r>
              <a:rPr lang="zh-TW" altLang="zh-TW" b="1" dirty="0" smtClean="0"/>
              <a:t>技能培訓</a:t>
            </a:r>
            <a:endParaRPr lang="en-US" altLang="zh-TW" b="1" dirty="0" smtClean="0"/>
          </a:p>
          <a:p>
            <a:r>
              <a:rPr lang="zh-TW" altLang="zh-TW" b="1" dirty="0" smtClean="0"/>
              <a:t>雇主補助</a:t>
            </a:r>
            <a:endParaRPr lang="en-US" altLang="zh-TW" b="1" dirty="0" smtClean="0"/>
          </a:p>
          <a:p>
            <a:r>
              <a:rPr lang="zh-TW" altLang="zh-TW" b="1" dirty="0" smtClean="0"/>
              <a:t>民間</a:t>
            </a:r>
            <a:r>
              <a:rPr lang="zh-TW" altLang="zh-TW" b="1" dirty="0" smtClean="0"/>
              <a:t>團體陪伴</a:t>
            </a:r>
            <a:endParaRPr lang="zh-TW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87624" y="1052736"/>
            <a:ext cx="7499350" cy="1143000"/>
          </a:xfrm>
        </p:spPr>
        <p:txBody>
          <a:bodyPr/>
          <a:lstStyle/>
          <a:p>
            <a:r>
              <a:rPr lang="zh-TW" altLang="en-US" dirty="0" smtClean="0"/>
              <a:t>感謝聆聽！</a:t>
            </a:r>
            <a:endParaRPr lang="zh-TW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98815" y="0"/>
            <a:ext cx="454518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b="1" dirty="0">
                <a:solidFill>
                  <a:schemeClr val="tx2">
                    <a:satMod val="130000"/>
                  </a:schemeClr>
                </a:solidFill>
                <a:latin typeface="新細明體" pitchFamily="18" charset="-120"/>
              </a:rPr>
              <a:t>規劃你的職業生涯</a:t>
            </a:r>
            <a:r>
              <a:rPr lang="zh-TW" altLang="en-US" b="1" dirty="0">
                <a:solidFill>
                  <a:schemeClr val="tx2">
                    <a:satMod val="130000"/>
                  </a:schemeClr>
                </a:solidFill>
              </a:rPr>
              <a:t>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071563" y="1714500"/>
            <a:ext cx="8686800" cy="4525963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latin typeface="新細明體" pitchFamily="18" charset="-120"/>
              </a:rPr>
              <a:t>有何特長</a:t>
            </a:r>
            <a:r>
              <a:rPr lang="zh-TW" altLang="en-US" dirty="0" smtClean="0"/>
              <a:t> </a:t>
            </a:r>
          </a:p>
          <a:p>
            <a:pPr eaLnBrk="1" hangingPunct="1"/>
            <a:r>
              <a:rPr lang="zh-TW" altLang="en-US" dirty="0" smtClean="0">
                <a:latin typeface="新細明體" pitchFamily="18" charset="-120"/>
              </a:rPr>
              <a:t>適合什麼樣的生活方式</a:t>
            </a:r>
            <a:r>
              <a:rPr lang="zh-TW" altLang="en-US" dirty="0" smtClean="0"/>
              <a:t> </a:t>
            </a:r>
          </a:p>
          <a:p>
            <a:pPr eaLnBrk="1" hangingPunct="1"/>
            <a:r>
              <a:rPr lang="zh-TW" altLang="en-US" dirty="0" smtClean="0">
                <a:latin typeface="新細明體" pitchFamily="18" charset="-120"/>
              </a:rPr>
              <a:t>你追求的是什麼</a:t>
            </a:r>
          </a:p>
          <a:p>
            <a:pPr eaLnBrk="1" hangingPunct="1"/>
            <a:r>
              <a:rPr lang="zh-TW" altLang="en-US" dirty="0" smtClean="0">
                <a:latin typeface="新細明體" pitchFamily="18" charset="-120"/>
              </a:rPr>
              <a:t>什麼環境讓你感覺如魚得水</a:t>
            </a:r>
            <a:r>
              <a:rPr lang="zh-TW" alt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b="1" dirty="0" smtClean="0">
                <a:solidFill>
                  <a:schemeClr val="tx2">
                    <a:satMod val="130000"/>
                  </a:schemeClr>
                </a:solidFill>
                <a:latin typeface="新細明體" pitchFamily="18" charset="-120"/>
              </a:rPr>
              <a:t>理想的職業狀態</a:t>
            </a:r>
            <a:endParaRPr lang="en-US" altLang="zh-TW" b="1" dirty="0">
              <a:solidFill>
                <a:schemeClr val="tx2">
                  <a:satMod val="130000"/>
                </a:schemeClr>
              </a:solidFill>
              <a:latin typeface="新細明體" pitchFamily="18" charset="-120"/>
            </a:endParaRP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817151"/>
            <a:ext cx="7553703" cy="5040849"/>
          </a:xfrm>
          <a:prstGeom prst="rect">
            <a:avLst/>
          </a:prstGeom>
          <a:noFill/>
          <a:ln w="12700" cap="sq" cmpd="sng">
            <a:noFill/>
            <a:prstDash val="solid"/>
            <a:miter lim="800000"/>
            <a:headEnd type="none" w="sm" len="sm"/>
            <a:tailEnd type="none" w="sm" len="sm"/>
          </a:ln>
        </p:spPr>
      </p:pic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293055" y="3905383"/>
            <a:ext cx="7560840" cy="1389058"/>
          </a:xfrm>
        </p:spPr>
        <p:txBody>
          <a:bodyPr/>
          <a:lstStyle/>
          <a:p>
            <a:pPr eaLnBrk="1" hangingPunct="1">
              <a:buNone/>
            </a:pPr>
            <a:r>
              <a:rPr lang="zh-TW" altLang="en-US" sz="3600" dirty="0" smtClean="0">
                <a:latin typeface="新細明體" pitchFamily="18" charset="-120"/>
              </a:rPr>
              <a:t>         職業         理想的          興趣</a:t>
            </a:r>
            <a:endParaRPr lang="en-US" altLang="zh-TW" sz="3600" dirty="0" smtClean="0">
              <a:latin typeface="新細明體" pitchFamily="18" charset="-120"/>
            </a:endParaRPr>
          </a:p>
          <a:p>
            <a:pPr eaLnBrk="1" hangingPunct="1">
              <a:buNone/>
            </a:pPr>
            <a:r>
              <a:rPr lang="en-US" altLang="zh-TW" sz="3600" dirty="0" smtClean="0"/>
              <a:t>                          </a:t>
            </a:r>
            <a:r>
              <a:rPr lang="zh-TW" altLang="en-US" sz="3600" dirty="0" smtClean="0"/>
              <a:t>職業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自我探索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簡易評估：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看看自己的興趣落在哪些項目。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b="1" dirty="0" smtClean="0">
                <a:solidFill>
                  <a:schemeClr val="tx2">
                    <a:satMod val="130000"/>
                  </a:schemeClr>
                </a:solidFill>
                <a:latin typeface="新細明體" pitchFamily="18" charset="-120"/>
              </a:rPr>
              <a:t>求職要訣</a:t>
            </a:r>
            <a:r>
              <a:rPr lang="en-US" altLang="zh-TW" b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endParaRPr lang="en-US" altLang="zh-TW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b="1" dirty="0">
                <a:latin typeface="新細明體" pitchFamily="18" charset="-120"/>
              </a:rPr>
              <a:t>完整的簡歷</a:t>
            </a:r>
            <a:r>
              <a:rPr lang="zh-TW" altLang="en-US" dirty="0"/>
              <a:t> </a:t>
            </a:r>
            <a:endParaRPr lang="en-US" altLang="zh-TW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b="1" dirty="0" smtClean="0">
                <a:latin typeface="新細明體" pitchFamily="18" charset="-120"/>
              </a:rPr>
              <a:t>利用你的人際網絡</a:t>
            </a:r>
            <a:endParaRPr lang="en-US" altLang="zh-TW" b="1" dirty="0" smtClean="0">
              <a:latin typeface="新細明體" pitchFamily="18" charset="-12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b="1" dirty="0" smtClean="0">
                <a:latin typeface="新細明體" pitchFamily="18" charset="-120"/>
              </a:rPr>
              <a:t>良好的職業態度</a:t>
            </a:r>
            <a:endParaRPr lang="en-US" altLang="zh-TW" b="1" dirty="0" smtClean="0">
              <a:latin typeface="新細明體" pitchFamily="18" charset="-12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b="1" dirty="0" smtClean="0">
                <a:latin typeface="新細明體" pitchFamily="18" charset="-120"/>
              </a:rPr>
              <a:t>學徒工轉全職工</a:t>
            </a:r>
            <a:endParaRPr lang="en-US" altLang="zh-TW" b="1" dirty="0" smtClean="0">
              <a:latin typeface="新細明體" pitchFamily="18" charset="-12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b="1" dirty="0" smtClean="0">
                <a:latin typeface="新細明體" pitchFamily="18" charset="-120"/>
              </a:rPr>
              <a:t>堅持不懈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dirty="0" smtClean="0"/>
              <a:t>履歷</a:t>
            </a:r>
            <a:r>
              <a:rPr lang="en-US" altLang="zh-TW" dirty="0" smtClean="0"/>
              <a:t>/</a:t>
            </a:r>
            <a:r>
              <a:rPr lang="zh-TW" altLang="en-US" dirty="0" smtClean="0"/>
              <a:t>自傳</a:t>
            </a:r>
            <a:endParaRPr lang="zh-TW" altLang="en-US" dirty="0"/>
          </a:p>
        </p:txBody>
      </p:sp>
      <p:sp>
        <p:nvSpPr>
          <p:cNvPr id="2150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自傳要寫些什麼？</a:t>
            </a:r>
          </a:p>
        </p:txBody>
      </p:sp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132856"/>
            <a:ext cx="6837783" cy="4725144"/>
          </a:xfrm>
          <a:prstGeom prst="rect">
            <a:avLst/>
          </a:prstGeom>
          <a:noFill/>
          <a:ln w="12700" cap="sq" cmpd="sng">
            <a:noFill/>
            <a:prstDash val="solid"/>
            <a:miter lim="800000"/>
            <a:headEnd type="none" w="sm" len="sm"/>
            <a:tailEnd type="none" w="sm" len="sm"/>
          </a:ln>
        </p:spPr>
      </p:pic>
      <p:sp>
        <p:nvSpPr>
          <p:cNvPr id="7" name="矩形 6"/>
          <p:cNvSpPr/>
          <p:nvPr/>
        </p:nvSpPr>
        <p:spPr>
          <a:xfrm>
            <a:off x="2123728" y="5229200"/>
            <a:ext cx="6408712" cy="129614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>
                <a:solidFill>
                  <a:schemeClr val="tx2">
                    <a:satMod val="130000"/>
                  </a:schemeClr>
                </a:solidFill>
              </a:rPr>
              <a:t>求職管道：網際網路</a:t>
            </a:r>
            <a:endParaRPr lang="zh-TW" alt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253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/>
              <a:t>人力銀行：佔</a:t>
            </a:r>
            <a:r>
              <a:rPr lang="en-US" altLang="zh-TW" dirty="0" smtClean="0"/>
              <a:t>70%</a:t>
            </a:r>
            <a:r>
              <a:rPr lang="zh-TW" altLang="en-US" dirty="0" smtClean="0"/>
              <a:t>職缺</a:t>
            </a:r>
            <a:endParaRPr lang="en-US" altLang="zh-TW" dirty="0" smtClean="0"/>
          </a:p>
          <a:p>
            <a:pPr eaLnBrk="1" hangingPunct="1">
              <a:buNone/>
            </a:pP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104</a:t>
            </a:r>
            <a:r>
              <a:rPr lang="zh-TW" altLang="en-US" dirty="0" smtClean="0"/>
              <a:t>：台灣最大職缺網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1111</a:t>
            </a:r>
            <a:r>
              <a:rPr lang="zh-TW" altLang="en-US" dirty="0" smtClean="0"/>
              <a:t>：中小企業愛用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518</a:t>
            </a:r>
            <a:r>
              <a:rPr lang="zh-TW" altLang="en-US" dirty="0" smtClean="0"/>
              <a:t>熊班：兼職族首選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yes123</a:t>
            </a:r>
            <a:r>
              <a:rPr lang="zh-TW" altLang="en-US" dirty="0" smtClean="0"/>
              <a:t>：服務業及傳產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台灣就業通：官方資源最齊全</a:t>
            </a:r>
            <a:endParaRPr lang="en-US" altLang="zh-TW" dirty="0" smtClean="0"/>
          </a:p>
          <a:p>
            <a:pPr eaLnBrk="1" hangingPunct="1">
              <a:buNone/>
            </a:pPr>
            <a:endParaRPr lang="en-US" altLang="zh-TW" dirty="0" smtClean="0"/>
          </a:p>
          <a:p>
            <a:pPr eaLnBrk="1" hangingPunct="1">
              <a:buNone/>
            </a:pPr>
            <a:r>
              <a:rPr lang="en-US" altLang="zh-TW" dirty="0" smtClean="0"/>
              <a:t>(</a:t>
            </a:r>
            <a:r>
              <a:rPr lang="zh-TW" altLang="en-US" dirty="0" smtClean="0"/>
              <a:t>比較表</a:t>
            </a:r>
            <a:r>
              <a:rPr lang="en-US" altLang="zh-TW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>
                <a:solidFill>
                  <a:schemeClr val="tx2">
                    <a:satMod val="130000"/>
                  </a:schemeClr>
                </a:solidFill>
              </a:rPr>
              <a:t>求職管道：網際網路</a:t>
            </a:r>
            <a:endParaRPr lang="zh-TW" alt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0723" name="內容版面配置區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3494088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dirty="0" smtClean="0"/>
              <a:t>社群網站、論壇工作版</a:t>
            </a:r>
            <a:endParaRPr lang="en-US" altLang="zh-TW" dirty="0" smtClean="0"/>
          </a:p>
          <a:p>
            <a:pPr eaLnBrk="1" hangingPunct="1">
              <a:defRPr/>
            </a:pPr>
            <a:endParaRPr lang="en-US" altLang="zh-TW" dirty="0" smtClean="0"/>
          </a:p>
          <a:p>
            <a:pPr indent="76200" eaLnBrk="1" hangingPunct="1">
              <a:buFont typeface="Wingdings 2" pitchFamily="18" charset="2"/>
              <a:buNone/>
              <a:defRPr/>
            </a:pPr>
            <a:r>
              <a:rPr lang="en-US" altLang="zh-TW" dirty="0" smtClean="0"/>
              <a:t>FB</a:t>
            </a:r>
          </a:p>
          <a:p>
            <a:pPr indent="76200" eaLnBrk="1" hangingPunct="1">
              <a:buFont typeface="Wingdings 2" pitchFamily="18" charset="2"/>
              <a:buNone/>
              <a:defRPr/>
            </a:pPr>
            <a:r>
              <a:rPr lang="en-US" altLang="zh-TW" dirty="0" smtClean="0"/>
              <a:t>IG</a:t>
            </a:r>
          </a:p>
          <a:p>
            <a:pPr indent="76200" eaLnBrk="1" hangingPunct="1">
              <a:buFont typeface="Wingdings 2" pitchFamily="18" charset="2"/>
              <a:buNone/>
              <a:defRPr/>
            </a:pPr>
            <a:r>
              <a:rPr lang="en-US" altLang="zh-TW" dirty="0" smtClean="0"/>
              <a:t>PTT</a:t>
            </a:r>
          </a:p>
          <a:p>
            <a:pPr indent="76200" eaLnBrk="1" hangingPunct="1">
              <a:buFont typeface="Wingdings 2" pitchFamily="18" charset="2"/>
              <a:buNone/>
              <a:defRPr/>
            </a:pPr>
            <a:r>
              <a:rPr lang="en-US" altLang="zh-TW" dirty="0" err="1" smtClean="0"/>
              <a:t>Dcard</a:t>
            </a:r>
            <a:endParaRPr lang="zh-TW" altLang="en-US" dirty="0"/>
          </a:p>
        </p:txBody>
      </p:sp>
      <p:grpSp>
        <p:nvGrpSpPr>
          <p:cNvPr id="6" name="群組 5"/>
          <p:cNvGrpSpPr/>
          <p:nvPr/>
        </p:nvGrpSpPr>
        <p:grpSpPr>
          <a:xfrm>
            <a:off x="539552" y="5229200"/>
            <a:ext cx="8208938" cy="1384300"/>
            <a:chOff x="539552" y="5229200"/>
            <a:chExt cx="8208938" cy="1384300"/>
          </a:xfrm>
        </p:grpSpPr>
        <p:sp>
          <p:nvSpPr>
            <p:cNvPr id="23556" name="文字方塊 3"/>
            <p:cNvSpPr txBox="1">
              <a:spLocks noChangeArrowheads="1"/>
            </p:cNvSpPr>
            <p:nvPr/>
          </p:nvSpPr>
          <p:spPr bwMode="auto">
            <a:xfrm>
              <a:off x="2195736" y="5229200"/>
              <a:ext cx="6552754" cy="1384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zh-TW" altLang="en-US" sz="2800" b="1" dirty="0"/>
                <a:t>值得注意的是</a:t>
              </a:r>
              <a:r>
                <a:rPr lang="zh-TW" altLang="en-US" sz="2800" dirty="0"/>
                <a:t>：論壇板上的刊登職缺都沒有經過審核，不少資訊是</a:t>
              </a:r>
              <a:r>
                <a:rPr lang="zh-TW" altLang="en-US" sz="2800" dirty="0" smtClean="0"/>
                <a:t>錯誤、也有詐騙，要</a:t>
              </a:r>
              <a:r>
                <a:rPr lang="zh-TW" altLang="en-US" sz="2800" dirty="0"/>
                <a:t>特別注意。</a:t>
              </a:r>
            </a:p>
          </p:txBody>
        </p:sp>
        <p:pic>
          <p:nvPicPr>
            <p:cNvPr id="23558" name="Picture 6" descr="ポイントイラスト - No: 26017102｜無料イラスト・フリー素材なら「イラストAC」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39552" y="5229200"/>
              <a:ext cx="1704940" cy="120766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>
                <a:solidFill>
                  <a:schemeClr val="tx2">
                    <a:satMod val="130000"/>
                  </a:schemeClr>
                </a:solidFill>
              </a:rPr>
              <a:t>求職管道：網際網路</a:t>
            </a:r>
            <a:endParaRPr lang="zh-TW" alt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457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/>
              <a:t>新興求職網、職缺搜尋引擎：會以領域區分</a:t>
            </a:r>
            <a:endParaRPr lang="en-US" altLang="zh-TW" dirty="0" smtClean="0"/>
          </a:p>
          <a:p>
            <a:pPr eaLnBrk="1" hangingPunct="1">
              <a:buFont typeface="Wingdings 2" pitchFamily="18" charset="2"/>
              <a:buNone/>
            </a:pPr>
            <a:endParaRPr lang="en-US" altLang="zh-TW" dirty="0" smtClean="0"/>
          </a:p>
          <a:p>
            <a:pPr eaLnBrk="1" hangingPunct="1">
              <a:buFont typeface="Wingdings 2" pitchFamily="18" charset="2"/>
              <a:buNone/>
            </a:pPr>
            <a:r>
              <a:rPr lang="zh-TW" altLang="en-US" dirty="0" smtClean="0"/>
              <a:t>社企流：以中小型、社會企業職缺為主</a:t>
            </a:r>
            <a:endParaRPr lang="en-US" altLang="zh-TW" dirty="0" smtClean="0"/>
          </a:p>
          <a:p>
            <a:pPr eaLnBrk="1" hangingPunct="1">
              <a:buFont typeface="Wingdings 2" pitchFamily="18" charset="2"/>
              <a:buNone/>
            </a:pPr>
            <a:r>
              <a:rPr lang="en-US" altLang="zh-TW" dirty="0" err="1" smtClean="0"/>
              <a:t>Yourator</a:t>
            </a:r>
            <a:r>
              <a:rPr lang="zh-TW" altLang="en-US" dirty="0" smtClean="0"/>
              <a:t>：以新創企業的職缺為主</a:t>
            </a:r>
            <a:endParaRPr lang="en-US" altLang="zh-TW" dirty="0" smtClean="0"/>
          </a:p>
          <a:p>
            <a:pPr eaLnBrk="1" hangingPunct="1">
              <a:buFont typeface="Wingdings 2" pitchFamily="18" charset="2"/>
              <a:buNone/>
            </a:pPr>
            <a:r>
              <a:rPr lang="en-US" altLang="zh-TW" dirty="0" err="1" smtClean="0"/>
              <a:t>CakeResume</a:t>
            </a:r>
            <a:r>
              <a:rPr lang="zh-TW" altLang="en-US" dirty="0" smtClean="0"/>
              <a:t>：有較多科技職缺，是橫跨全球的國際人才求職平台，故非常適合新世代工作者使用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1143</TotalTime>
  <Words>510</Words>
  <Application>Microsoft Office PowerPoint</Application>
  <PresentationFormat>如螢幕大小 (4:3)</PresentationFormat>
  <Paragraphs>81</Paragraphs>
  <Slides>19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0" baseType="lpstr">
      <vt:lpstr>夏至</vt:lpstr>
      <vt:lpstr>工作體驗營1 求職技巧與求職管道的應用</vt:lpstr>
      <vt:lpstr>規劃你的職業生涯 </vt:lpstr>
      <vt:lpstr>理想的職業狀態</vt:lpstr>
      <vt:lpstr>自我探索</vt:lpstr>
      <vt:lpstr>求職要訣 </vt:lpstr>
      <vt:lpstr>履歷/自傳</vt:lpstr>
      <vt:lpstr>求職管道：網際網路</vt:lpstr>
      <vt:lpstr>求職管道：網際網路</vt:lpstr>
      <vt:lpstr>求職管道：網際網路</vt:lpstr>
      <vt:lpstr>求職管道：公立就業服務機構</vt:lpstr>
      <vt:lpstr>求職管道：企業官網</vt:lpstr>
      <vt:lpstr>求職管道：熟人介紹</vt:lpstr>
      <vt:lpstr>求職管道：參加考試</vt:lpstr>
      <vt:lpstr>求職管道：報章廣告</vt:lpstr>
      <vt:lpstr>求職陷阱</vt:lpstr>
      <vt:lpstr>求職防詐重點</vt:lpstr>
      <vt:lpstr>實際搜尋 求職管道</vt:lpstr>
      <vt:lpstr>職場適應與支持資源</vt:lpstr>
      <vt:lpstr>感謝聆聽！</vt:lpstr>
    </vt:vector>
  </TitlesOfParts>
  <Company>puron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求職成功指南</dc:title>
  <dc:creator>puron</dc:creator>
  <cp:lastModifiedBy>puron</cp:lastModifiedBy>
  <cp:revision>71</cp:revision>
  <dcterms:created xsi:type="dcterms:W3CDTF">2008-07-14T08:45:26Z</dcterms:created>
  <dcterms:modified xsi:type="dcterms:W3CDTF">2026-04-26T06:53:05Z</dcterms:modified>
</cp:coreProperties>
</file>